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3" r:id="rId1"/>
  </p:sldMasterIdLst>
  <p:sldIdLst>
    <p:sldId id="256" r:id="rId2"/>
    <p:sldId id="257" r:id="rId3"/>
    <p:sldId id="262" r:id="rId4"/>
    <p:sldId id="259" r:id="rId5"/>
    <p:sldId id="260" r:id="rId6"/>
    <p:sldId id="263" r:id="rId7"/>
    <p:sldId id="266" r:id="rId8"/>
    <p:sldId id="267" r:id="rId9"/>
    <p:sldId id="268" r:id="rId10"/>
    <p:sldId id="269" r:id="rId11"/>
    <p:sldId id="280" r:id="rId12"/>
    <p:sldId id="277" r:id="rId13"/>
    <p:sldId id="285" r:id="rId14"/>
    <p:sldId id="279" r:id="rId15"/>
    <p:sldId id="264" r:id="rId16"/>
    <p:sldId id="26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32"/>
      </p:cViewPr>
      <p:guideLst/>
    </p:cSldViewPr>
  </p:slideViewPr>
  <p:notesTextViewPr>
    <p:cViewPr>
      <p:scale>
        <a:sx n="1" d="1"/>
        <a:sy n="1" d="1"/>
      </p:scale>
      <p:origin x="0" y="0"/>
    </p:cViewPr>
  </p:notesTextViewPr>
  <p:sorterViewPr>
    <p:cViewPr>
      <p:scale>
        <a:sx n="100" d="100"/>
        <a:sy n="100" d="100"/>
      </p:scale>
      <p:origin x="0" y="-2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AAD347D-5ACD-4C99-B74B-A9C85AD731AF}" type="datetimeFigureOut">
              <a:rPr lang="en-US" smtClean="0"/>
              <a:t>1/7/2023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02111984F56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4151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4AAD347D-5ACD-4C99-B74B-A9C85AD731AF}" type="datetimeFigureOut">
              <a:rPr lang="en-US" smtClean="0"/>
              <a:t>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8046791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4AAD347D-5ACD-4C99-B74B-A9C85AD731AF}" type="datetimeFigureOut">
              <a:rPr lang="en-US" smtClean="0"/>
              <a:t>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075390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4AAD347D-5ACD-4C99-B74B-A9C85AD731AF}" type="datetimeFigureOut">
              <a:rPr lang="en-US" smtClean="0"/>
              <a:t>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787955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4AAD347D-5ACD-4C99-B74B-A9C85AD731AF}" type="datetimeFigureOut">
              <a:rPr lang="en-US" smtClean="0"/>
              <a:t>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9143277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zh-TW" altLang="en-US"/>
              <a:t>按一下以編輯母片標題樣式</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4AAD347D-5ACD-4C99-B74B-A9C85AD731AF}" type="datetimeFigureOut">
              <a:rPr lang="en-US" smtClean="0"/>
              <a:t>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158608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4AAD347D-5ACD-4C99-B74B-A9C85AD731AF}" type="datetimeFigureOut">
              <a:rPr lang="en-US" smtClean="0"/>
              <a:t>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091243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9814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7435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23628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9796027F-7875-4030-9381-8BD8C4F21935}" type="datetimeFigureOut">
              <a:rPr lang="en-US" smtClean="0"/>
              <a:t>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9595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53675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4903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1671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58290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4509A250-FF31-4206-8172-F9D3106AACB1}" type="datetimeFigureOut">
              <a:rPr lang="en-US" smtClean="0"/>
              <a:t>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8872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zh-TW" altLang="en-US"/>
              <a:t>按一下以編輯母片標題樣式</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4509A250-FF31-4206-8172-F9D3106AACB1}" type="datetimeFigureOut">
              <a:rPr lang="en-US" smtClean="0"/>
              <a:t>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23615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AAD347D-5ACD-4C99-B74B-A9C85AD731AF}" type="datetimeFigureOut">
              <a:rPr lang="en-US" smtClean="0"/>
              <a:t>1/7/2023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20086582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hyperlink" Target="https://drive.google.com/file/d/1Nhw4OsCQ0W8Vy2TNOm96ULKkJRObZcL0/view?usp=share_link" TargetMode="External"/><Relationship Id="rId2" Type="http://schemas.openxmlformats.org/officeDocument/2006/relationships/hyperlink" Target="https://drive.google.com/file/d/1N64AaU-dRwr9gt38KOGiw3BndghzobG5/view?usp=share_link"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drive.google.com/file/d/1g3Jh3Re20xHS2lb8tURb1eRDXIHTfzPg/view?usp=share_link" TargetMode="External"/><Relationship Id="rId2" Type="http://schemas.openxmlformats.org/officeDocument/2006/relationships/hyperlink" Target="https://drive.google.com/file/d/15OxM04vfJNCkKePV1-iU9d-U9Fo1wZ4-/view?usp=share_link"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1440928" y="1492937"/>
            <a:ext cx="8563683" cy="2724060"/>
          </a:xfrm>
        </p:spPr>
        <p:txBody>
          <a:bodyPr>
            <a:normAutofit/>
          </a:bodyPr>
          <a:lstStyle/>
          <a:p>
            <a:pPr marL="857250" indent="-857250" algn="ctr">
              <a:buFont typeface="Wingdings" panose="05000000000000000000" pitchFamily="2" charset="2"/>
              <a:buChar char="Ø"/>
            </a:pPr>
            <a:r>
              <a:rPr lang="zh-TW" altLang="en-US" sz="8800" b="1" dirty="0"/>
              <a:t>智能遙控車</a:t>
            </a:r>
            <a:r>
              <a:rPr lang="en-US" altLang="zh-TW" b="1" u="sng" dirty="0"/>
              <a:t/>
            </a:r>
            <a:br>
              <a:rPr lang="en-US" altLang="zh-TW" b="1" u="sng" dirty="0"/>
            </a:br>
            <a:r>
              <a:rPr lang="en-US" altLang="zh-TW" b="1" u="sng" dirty="0"/>
              <a:t/>
            </a:r>
            <a:br>
              <a:rPr lang="en-US" altLang="zh-TW" b="1" u="sng" dirty="0"/>
            </a:br>
            <a:endParaRPr lang="zh-TW" altLang="en-US" sz="2400" b="1" u="sng" dirty="0"/>
          </a:p>
        </p:txBody>
      </p:sp>
      <p:sp>
        <p:nvSpPr>
          <p:cNvPr id="3" name="副標題 2"/>
          <p:cNvSpPr>
            <a:spLocks noGrp="1"/>
          </p:cNvSpPr>
          <p:nvPr>
            <p:ph type="subTitle" idx="1"/>
          </p:nvPr>
        </p:nvSpPr>
        <p:spPr>
          <a:xfrm>
            <a:off x="1593778" y="2854967"/>
            <a:ext cx="8825658" cy="861420"/>
          </a:xfrm>
        </p:spPr>
        <p:txBody>
          <a:bodyPr>
            <a:noAutofit/>
          </a:bodyPr>
          <a:lstStyle/>
          <a:p>
            <a:pPr algn="ctr"/>
            <a:r>
              <a:rPr lang="zh-TW" altLang="en-US" sz="2800" dirty="0">
                <a:solidFill>
                  <a:schemeClr val="tx1">
                    <a:lumMod val="95000"/>
                  </a:schemeClr>
                </a:solidFill>
                <a:latin typeface="Times New Roman" panose="02020603050405020304" pitchFamily="18" charset="0"/>
                <a:cs typeface="Times New Roman" panose="02020603050405020304" pitchFamily="18" charset="0"/>
              </a:rPr>
              <a:t>第二組進度報告</a:t>
            </a:r>
            <a:endParaRPr lang="en-US" altLang="zh-TW" sz="2800" dirty="0">
              <a:solidFill>
                <a:schemeClr val="tx1">
                  <a:lumMod val="95000"/>
                </a:schemeClr>
              </a:solidFill>
              <a:latin typeface="Times New Roman" panose="02020603050405020304" pitchFamily="18" charset="0"/>
              <a:cs typeface="Times New Roman" panose="02020603050405020304" pitchFamily="18" charset="0"/>
            </a:endParaRPr>
          </a:p>
          <a:p>
            <a:pPr algn="ctr"/>
            <a:r>
              <a:rPr lang="zh-TW" altLang="en-US" sz="2400" dirty="0">
                <a:solidFill>
                  <a:schemeClr val="tx1">
                    <a:lumMod val="95000"/>
                  </a:schemeClr>
                </a:solidFill>
              </a:rPr>
              <a:t>海青工商 資訊三真</a:t>
            </a:r>
            <a:endParaRPr lang="en-US" altLang="zh-TW" sz="2400" dirty="0">
              <a:solidFill>
                <a:schemeClr val="tx1">
                  <a:lumMod val="95000"/>
                </a:schemeClr>
              </a:solidFill>
            </a:endParaRPr>
          </a:p>
          <a:p>
            <a:pPr algn="ctr"/>
            <a:r>
              <a:rPr lang="zh-TW" altLang="en-US" sz="2400" dirty="0">
                <a:solidFill>
                  <a:schemeClr val="tx1">
                    <a:lumMod val="95000"/>
                  </a:schemeClr>
                </a:solidFill>
              </a:rPr>
              <a:t>組長</a:t>
            </a:r>
            <a:r>
              <a:rPr lang="en-US" altLang="zh-TW" sz="2400" dirty="0">
                <a:solidFill>
                  <a:schemeClr val="tx1">
                    <a:lumMod val="95000"/>
                  </a:schemeClr>
                </a:solidFill>
              </a:rPr>
              <a:t>:</a:t>
            </a:r>
            <a:r>
              <a:rPr lang="zh-TW" altLang="en-US" sz="2400" dirty="0">
                <a:solidFill>
                  <a:schemeClr val="tx1">
                    <a:lumMod val="95000"/>
                  </a:schemeClr>
                </a:solidFill>
              </a:rPr>
              <a:t>黃文澤</a:t>
            </a:r>
            <a:endParaRPr lang="en-US" altLang="zh-TW" sz="2400" dirty="0">
              <a:solidFill>
                <a:schemeClr val="tx1">
                  <a:lumMod val="95000"/>
                </a:schemeClr>
              </a:solidFill>
            </a:endParaRPr>
          </a:p>
          <a:p>
            <a:pPr algn="ctr"/>
            <a:r>
              <a:rPr lang="zh-TW" altLang="en-US" sz="2400" dirty="0">
                <a:solidFill>
                  <a:schemeClr val="tx1">
                    <a:lumMod val="95000"/>
                  </a:schemeClr>
                </a:solidFill>
              </a:rPr>
              <a:t>組員</a:t>
            </a:r>
            <a:r>
              <a:rPr lang="en-US" altLang="zh-TW" sz="2400" dirty="0">
                <a:solidFill>
                  <a:schemeClr val="tx1">
                    <a:lumMod val="95000"/>
                  </a:schemeClr>
                </a:solidFill>
              </a:rPr>
              <a:t>:</a:t>
            </a:r>
            <a:r>
              <a:rPr lang="zh-TW" altLang="en-US" sz="2400" dirty="0">
                <a:solidFill>
                  <a:schemeClr val="tx1">
                    <a:lumMod val="95000"/>
                  </a:schemeClr>
                </a:solidFill>
              </a:rPr>
              <a:t>王翔禹、郭亦翔、葉侑達、蔡翃雋</a:t>
            </a:r>
            <a:endParaRPr lang="en-US" altLang="zh-TW" sz="2400" dirty="0">
              <a:solidFill>
                <a:schemeClr val="tx1">
                  <a:lumMod val="95000"/>
                </a:schemeClr>
              </a:solidFill>
            </a:endParaRPr>
          </a:p>
          <a:p>
            <a:pPr algn="ctr"/>
            <a:r>
              <a:rPr lang="zh-TW" altLang="en-US" sz="2400" dirty="0">
                <a:solidFill>
                  <a:schemeClr val="tx1">
                    <a:lumMod val="95000"/>
                  </a:schemeClr>
                </a:solidFill>
              </a:rPr>
              <a:t>指導老師；吳一農</a:t>
            </a:r>
          </a:p>
        </p:txBody>
      </p:sp>
    </p:spTree>
    <p:extLst>
      <p:ext uri="{BB962C8B-B14F-4D97-AF65-F5344CB8AC3E}">
        <p14:creationId xmlns:p14="http://schemas.microsoft.com/office/powerpoint/2010/main" val="3293114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2620663" y="1645919"/>
            <a:ext cx="7723991" cy="923330"/>
          </a:xfrm>
          <a:prstGeom prst="rect">
            <a:avLst/>
          </a:prstGeom>
          <a:noFill/>
        </p:spPr>
        <p:txBody>
          <a:bodyPr wrap="square" rtlCol="0">
            <a:spAutoFit/>
          </a:bodyPr>
          <a:lstStyle/>
          <a:p>
            <a:pPr algn="ctr"/>
            <a:r>
              <a:rPr lang="zh-TW" altLang="en-US" sz="5400" dirty="0">
                <a:solidFill>
                  <a:schemeClr val="accent5">
                    <a:lumMod val="75000"/>
                  </a:schemeClr>
                </a:solidFill>
              </a:rPr>
              <a:t>超音波感測器</a:t>
            </a:r>
          </a:p>
        </p:txBody>
      </p:sp>
      <p:sp>
        <p:nvSpPr>
          <p:cNvPr id="3" name="文字方塊 2"/>
          <p:cNvSpPr txBox="1"/>
          <p:nvPr/>
        </p:nvSpPr>
        <p:spPr>
          <a:xfrm>
            <a:off x="1549101" y="3431689"/>
            <a:ext cx="9499003" cy="2954655"/>
          </a:xfrm>
          <a:prstGeom prst="rect">
            <a:avLst/>
          </a:prstGeom>
          <a:noFill/>
        </p:spPr>
        <p:txBody>
          <a:bodyPr wrap="square" rtlCol="0">
            <a:spAutoFit/>
          </a:bodyPr>
          <a:lstStyle/>
          <a:p>
            <a:r>
              <a:rPr lang="zh-TW" altLang="en-US" sz="2400" b="1" dirty="0"/>
              <a:t>超音波距離感測器 </a:t>
            </a:r>
            <a:r>
              <a:rPr lang="en-US" altLang="zh-TW" sz="2400" b="1" dirty="0"/>
              <a:t>HC-SR04</a:t>
            </a:r>
            <a:r>
              <a:rPr lang="zh-TW" altLang="en-US" sz="2400" b="1" dirty="0"/>
              <a:t>，是利用超音波射出和反射的時間差，來測定感測器和障礙物之間的距離 。如下圖所示：感測器有兩個筒狀物，其中一個為超音波發射器 </a:t>
            </a:r>
            <a:r>
              <a:rPr lang="en-US" altLang="zh-TW" sz="2400" b="1" dirty="0"/>
              <a:t>(Transmitter)</a:t>
            </a:r>
            <a:r>
              <a:rPr lang="zh-TW" altLang="en-US" sz="2400" b="1" dirty="0"/>
              <a:t>，另一個為接收器 </a:t>
            </a:r>
            <a:r>
              <a:rPr lang="en-US" altLang="zh-TW" sz="2400" b="1" dirty="0"/>
              <a:t>(Receiver)</a:t>
            </a:r>
            <a:r>
              <a:rPr lang="zh-TW" altLang="en-US" sz="2400" b="1" dirty="0"/>
              <a:t>。當發射的超音波遇到感測器前方的障礙物後，會被反射。接收器接到反射的超音波後，會計算出從發射到接收的時間差。在氣溫不變下，超音波在空氣中傳播速度是固定的。時間差乘以傳播速度，就可以得到感測器和障礙物之間的距離。</a:t>
            </a:r>
          </a:p>
          <a:p>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0316" y="1036021"/>
            <a:ext cx="2143125" cy="2143125"/>
          </a:xfrm>
          <a:prstGeom prst="rect">
            <a:avLst/>
          </a:prstGeom>
        </p:spPr>
      </p:pic>
    </p:spTree>
    <p:extLst>
      <p:ext uri="{BB962C8B-B14F-4D97-AF65-F5344CB8AC3E}">
        <p14:creationId xmlns:p14="http://schemas.microsoft.com/office/powerpoint/2010/main" val="2790117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2620663" y="1645919"/>
            <a:ext cx="7723991" cy="923330"/>
          </a:xfrm>
          <a:prstGeom prst="rect">
            <a:avLst/>
          </a:prstGeom>
          <a:noFill/>
        </p:spPr>
        <p:txBody>
          <a:bodyPr wrap="square" rtlCol="0">
            <a:spAutoFit/>
          </a:bodyPr>
          <a:lstStyle/>
          <a:p>
            <a:pPr algn="ctr"/>
            <a:r>
              <a:rPr lang="zh-TW" altLang="en-US" sz="5400" dirty="0">
                <a:solidFill>
                  <a:schemeClr val="accent5">
                    <a:lumMod val="75000"/>
                  </a:schemeClr>
                </a:solidFill>
              </a:rPr>
              <a:t>減速馬達*</a:t>
            </a:r>
            <a:r>
              <a:rPr lang="en-US" altLang="zh-TW" sz="5400" dirty="0">
                <a:solidFill>
                  <a:schemeClr val="accent5">
                    <a:lumMod val="75000"/>
                  </a:schemeClr>
                </a:solidFill>
              </a:rPr>
              <a:t>2</a:t>
            </a:r>
            <a:endParaRPr lang="zh-TW" altLang="en-US" sz="5400" dirty="0">
              <a:solidFill>
                <a:schemeClr val="accent5">
                  <a:lumMod val="75000"/>
                </a:schemeClr>
              </a:solidFill>
            </a:endParaRPr>
          </a:p>
        </p:txBody>
      </p:sp>
      <p:sp>
        <p:nvSpPr>
          <p:cNvPr id="3" name="文字方塊 2"/>
          <p:cNvSpPr txBox="1"/>
          <p:nvPr/>
        </p:nvSpPr>
        <p:spPr>
          <a:xfrm>
            <a:off x="3905027" y="3116134"/>
            <a:ext cx="6682184" cy="1200329"/>
          </a:xfrm>
          <a:prstGeom prst="rect">
            <a:avLst/>
          </a:prstGeom>
          <a:noFill/>
        </p:spPr>
        <p:txBody>
          <a:bodyPr wrap="square" rtlCol="0">
            <a:spAutoFit/>
          </a:bodyPr>
          <a:lstStyle/>
          <a:p>
            <a:r>
              <a:rPr lang="zh-TW" altLang="en-US" sz="2400" dirty="0"/>
              <a:t>步進馬達可簡單實現正確的定位運轉。</a:t>
            </a:r>
            <a:br>
              <a:rPr lang="zh-TW" altLang="en-US" sz="2400" dirty="0"/>
            </a:br>
            <a:r>
              <a:rPr lang="zh-TW" altLang="en-US" sz="2400" dirty="0"/>
              <a:t>馬達利用脈波信號正確控制運轉角度、轉速，適用於各種裝置。</a:t>
            </a:r>
          </a:p>
        </p:txBody>
      </p:sp>
      <p:pic>
        <p:nvPicPr>
          <p:cNvPr id="1026" name="Picture 2" descr="DC3V-6V減速電機 直流減速電機 TT馬達強磁抗干擾 四驅小車 智能小車 Arduino【現貨】">
            <a:extLst>
              <a:ext uri="{FF2B5EF4-FFF2-40B4-BE49-F238E27FC236}">
                <a16:creationId xmlns:a16="http://schemas.microsoft.com/office/drawing/2014/main" id="{4DBA4DC7-CB5A-4D21-801D-D95414E7B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8447" y="1114294"/>
            <a:ext cx="1986579" cy="1986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232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4765" y="609655"/>
            <a:ext cx="3598211" cy="2698658"/>
          </a:xfrm>
          <a:prstGeom prst="rect">
            <a:avLst/>
          </a:prstGeom>
        </p:spPr>
      </p:pic>
      <p:sp>
        <p:nvSpPr>
          <p:cNvPr id="3" name="文字方塊 2"/>
          <p:cNvSpPr txBox="1"/>
          <p:nvPr/>
        </p:nvSpPr>
        <p:spPr>
          <a:xfrm>
            <a:off x="6404608" y="846324"/>
            <a:ext cx="4001845" cy="1477328"/>
          </a:xfrm>
          <a:prstGeom prst="rect">
            <a:avLst/>
          </a:prstGeom>
          <a:noFill/>
        </p:spPr>
        <p:txBody>
          <a:bodyPr wrap="square" rtlCol="0">
            <a:spAutoFit/>
          </a:bodyPr>
          <a:lstStyle/>
          <a:p>
            <a:r>
              <a:rPr lang="zh-TW" altLang="en-US" dirty="0">
                <a:latin typeface="Adobe 繁黑體 Std B" panose="020B0700000000000000" pitchFamily="34" charset="-120"/>
                <a:ea typeface="Adobe 繁黑體 Std B" panose="020B0700000000000000" pitchFamily="34" charset="-120"/>
              </a:rPr>
              <a:t>先在麵包板上做電路實驗</a:t>
            </a:r>
            <a:endParaRPr lang="en-US" altLang="zh-TW" dirty="0">
              <a:latin typeface="Adobe 繁黑體 Std B" panose="020B0700000000000000" pitchFamily="34" charset="-120"/>
              <a:ea typeface="Adobe 繁黑體 Std B" panose="020B0700000000000000" pitchFamily="34" charset="-120"/>
            </a:endParaRPr>
          </a:p>
          <a:p>
            <a:r>
              <a:rPr lang="zh-TW" altLang="en-US" dirty="0">
                <a:latin typeface="Adobe 繁黑體 Std B" panose="020B0700000000000000" pitchFamily="34" charset="-120"/>
                <a:ea typeface="Adobe 繁黑體 Std B" panose="020B0700000000000000" pitchFamily="34" charset="-120"/>
              </a:rPr>
              <a:t>先使用距離感測器偵測距離讓蜂鳴器發出聲音的頻率由遠到近越來越快，實驗成功後再把電路整合到智能遙控車上。</a:t>
            </a:r>
            <a:endParaRPr lang="en-US" altLang="zh-TW" dirty="0">
              <a:latin typeface="Adobe 繁黑體 Std B" panose="020B0700000000000000" pitchFamily="34" charset="-120"/>
              <a:ea typeface="Adobe 繁黑體 Std B" panose="020B0700000000000000" pitchFamily="34" charset="-120"/>
            </a:endParaRPr>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7406" y="2624867"/>
            <a:ext cx="2436608" cy="3539265"/>
          </a:xfrm>
          <a:prstGeom prst="rect">
            <a:avLst/>
          </a:prstGeom>
        </p:spPr>
      </p:pic>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4608" y="2624867"/>
            <a:ext cx="2432798" cy="3539266"/>
          </a:xfrm>
          <a:prstGeom prst="rect">
            <a:avLst/>
          </a:prstGeom>
        </p:spPr>
      </p:pic>
      <p:sp>
        <p:nvSpPr>
          <p:cNvPr id="7" name="文字方塊 6"/>
          <p:cNvSpPr txBox="1"/>
          <p:nvPr/>
        </p:nvSpPr>
        <p:spPr>
          <a:xfrm>
            <a:off x="4200076" y="5794800"/>
            <a:ext cx="2280621" cy="369332"/>
          </a:xfrm>
          <a:prstGeom prst="rect">
            <a:avLst/>
          </a:prstGeom>
          <a:noFill/>
        </p:spPr>
        <p:txBody>
          <a:bodyPr wrap="square" rtlCol="0">
            <a:spAutoFit/>
          </a:bodyPr>
          <a:lstStyle/>
          <a:p>
            <a:r>
              <a:rPr lang="zh-TW" altLang="en-US" dirty="0">
                <a:latin typeface="Adobe 繁黑體 Std B" panose="020B0700000000000000" pitchFamily="34" charset="-120"/>
                <a:ea typeface="Adobe 繁黑體 Std B" panose="020B0700000000000000" pitchFamily="34" charset="-120"/>
              </a:rPr>
              <a:t>線路整合、車輛外觀</a:t>
            </a:r>
          </a:p>
        </p:txBody>
      </p:sp>
      <p:sp>
        <p:nvSpPr>
          <p:cNvPr id="8" name="矩形 7"/>
          <p:cNvSpPr/>
          <p:nvPr/>
        </p:nvSpPr>
        <p:spPr>
          <a:xfrm>
            <a:off x="1184964" y="2221850"/>
            <a:ext cx="688489" cy="258183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4" name="文字方塊 3"/>
          <p:cNvSpPr txBox="1"/>
          <p:nvPr/>
        </p:nvSpPr>
        <p:spPr>
          <a:xfrm>
            <a:off x="1184964" y="2235494"/>
            <a:ext cx="676109" cy="2554545"/>
          </a:xfrm>
          <a:prstGeom prst="rect">
            <a:avLst/>
          </a:prstGeom>
          <a:noFill/>
        </p:spPr>
        <p:txBody>
          <a:bodyPr wrap="square" rtlCol="0">
            <a:spAutoFit/>
          </a:bodyPr>
          <a:lstStyle/>
          <a:p>
            <a:r>
              <a:rPr lang="zh-TW" altLang="en-US" sz="4000" dirty="0" smtClean="0"/>
              <a:t>實</a:t>
            </a:r>
            <a:endParaRPr lang="en-US" altLang="zh-TW" sz="4000" dirty="0" smtClean="0"/>
          </a:p>
          <a:p>
            <a:r>
              <a:rPr lang="zh-TW" altLang="en-US" sz="4000" dirty="0" smtClean="0"/>
              <a:t>驗</a:t>
            </a:r>
            <a:endParaRPr lang="en-US" altLang="zh-TW" sz="4000" dirty="0" smtClean="0"/>
          </a:p>
          <a:p>
            <a:r>
              <a:rPr lang="zh-TW" altLang="en-US" sz="4000" dirty="0" smtClean="0"/>
              <a:t>過</a:t>
            </a:r>
            <a:endParaRPr lang="en-US" altLang="zh-TW" sz="4000" dirty="0" smtClean="0"/>
          </a:p>
          <a:p>
            <a:r>
              <a:rPr lang="zh-TW" altLang="en-US" sz="4000" dirty="0" smtClean="0"/>
              <a:t>程</a:t>
            </a:r>
            <a:endParaRPr lang="zh-TW" altLang="en-US" sz="4000" dirty="0"/>
          </a:p>
        </p:txBody>
      </p:sp>
    </p:spTree>
    <p:extLst>
      <p:ext uri="{BB962C8B-B14F-4D97-AF65-F5344CB8AC3E}">
        <p14:creationId xmlns:p14="http://schemas.microsoft.com/office/powerpoint/2010/main" val="12713284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BD782013-2CB7-4E36-881B-89B3F56D3720}"/>
              </a:ext>
            </a:extLst>
          </p:cNvPr>
          <p:cNvSpPr txBox="1"/>
          <p:nvPr/>
        </p:nvSpPr>
        <p:spPr>
          <a:xfrm>
            <a:off x="4456801" y="1142341"/>
            <a:ext cx="3278393" cy="1015663"/>
          </a:xfrm>
          <a:prstGeom prst="rect">
            <a:avLst/>
          </a:prstGeom>
          <a:noFill/>
        </p:spPr>
        <p:txBody>
          <a:bodyPr wrap="square" rtlCol="0">
            <a:spAutoFit/>
          </a:bodyPr>
          <a:lstStyle/>
          <a:p>
            <a:r>
              <a:rPr lang="zh-TW" altLang="en-US" sz="6000" b="1" dirty="0">
                <a:effectLst>
                  <a:outerShdw blurRad="38100" dist="38100" dir="2700000" algn="tl">
                    <a:srgbClr val="000000">
                      <a:alpha val="43137"/>
                    </a:srgbClr>
                  </a:outerShdw>
                </a:effectLst>
              </a:rPr>
              <a:t>成果實測</a:t>
            </a:r>
          </a:p>
        </p:txBody>
      </p:sp>
      <p:sp>
        <p:nvSpPr>
          <p:cNvPr id="7" name="文字方塊 6"/>
          <p:cNvSpPr txBox="1"/>
          <p:nvPr/>
        </p:nvSpPr>
        <p:spPr>
          <a:xfrm>
            <a:off x="3648633" y="2753958"/>
            <a:ext cx="4894730" cy="584775"/>
          </a:xfrm>
          <a:prstGeom prst="rect">
            <a:avLst/>
          </a:prstGeom>
          <a:noFill/>
        </p:spPr>
        <p:txBody>
          <a:bodyPr wrap="square" rtlCol="0">
            <a:spAutoFit/>
          </a:bodyPr>
          <a:lstStyle/>
          <a:p>
            <a:r>
              <a:rPr lang="zh-TW" altLang="en-US" sz="3200" dirty="0"/>
              <a:t>測試遙控車功能是否正常</a:t>
            </a:r>
          </a:p>
        </p:txBody>
      </p:sp>
      <p:sp>
        <p:nvSpPr>
          <p:cNvPr id="8" name="文字方塊 7"/>
          <p:cNvSpPr txBox="1"/>
          <p:nvPr/>
        </p:nvSpPr>
        <p:spPr>
          <a:xfrm>
            <a:off x="3648633" y="4260028"/>
            <a:ext cx="1957891" cy="584775"/>
          </a:xfrm>
          <a:prstGeom prst="rect">
            <a:avLst/>
          </a:prstGeom>
          <a:noFill/>
        </p:spPr>
        <p:txBody>
          <a:bodyPr wrap="square" rtlCol="0">
            <a:spAutoFit/>
          </a:bodyPr>
          <a:lstStyle/>
          <a:p>
            <a:r>
              <a:rPr lang="en-US" altLang="zh-TW" sz="3200" dirty="0" smtClean="0">
                <a:hlinkClick r:id="rId2"/>
              </a:rPr>
              <a:t>WIFI</a:t>
            </a:r>
            <a:r>
              <a:rPr lang="zh-TW" altLang="en-US" sz="3200" dirty="0" smtClean="0">
                <a:hlinkClick r:id="rId2"/>
              </a:rPr>
              <a:t>連接</a:t>
            </a:r>
            <a:endParaRPr lang="zh-TW" altLang="en-US" sz="3200" dirty="0"/>
          </a:p>
        </p:txBody>
      </p:sp>
      <p:sp>
        <p:nvSpPr>
          <p:cNvPr id="9" name="文字方塊 8"/>
          <p:cNvSpPr txBox="1"/>
          <p:nvPr/>
        </p:nvSpPr>
        <p:spPr>
          <a:xfrm>
            <a:off x="6486861" y="4260027"/>
            <a:ext cx="1893346" cy="584775"/>
          </a:xfrm>
          <a:prstGeom prst="rect">
            <a:avLst/>
          </a:prstGeom>
          <a:noFill/>
        </p:spPr>
        <p:txBody>
          <a:bodyPr wrap="square" rtlCol="0">
            <a:spAutoFit/>
          </a:bodyPr>
          <a:lstStyle/>
          <a:p>
            <a:r>
              <a:rPr lang="zh-TW" altLang="en-US" sz="3200" dirty="0" smtClean="0">
                <a:hlinkClick r:id="rId3"/>
              </a:rPr>
              <a:t>測試功能</a:t>
            </a:r>
            <a:endParaRPr lang="zh-TW" altLang="en-US" sz="3200" dirty="0"/>
          </a:p>
        </p:txBody>
      </p:sp>
    </p:spTree>
    <p:extLst>
      <p:ext uri="{BB962C8B-B14F-4D97-AF65-F5344CB8AC3E}">
        <p14:creationId xmlns:p14="http://schemas.microsoft.com/office/powerpoint/2010/main" val="3522944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BD782013-2CB7-4E36-881B-89B3F56D3720}"/>
              </a:ext>
            </a:extLst>
          </p:cNvPr>
          <p:cNvSpPr txBox="1"/>
          <p:nvPr/>
        </p:nvSpPr>
        <p:spPr>
          <a:xfrm>
            <a:off x="4090595" y="1120825"/>
            <a:ext cx="4010810" cy="1015663"/>
          </a:xfrm>
          <a:prstGeom prst="rect">
            <a:avLst/>
          </a:prstGeom>
          <a:noFill/>
        </p:spPr>
        <p:txBody>
          <a:bodyPr wrap="square" rtlCol="0">
            <a:spAutoFit/>
          </a:bodyPr>
          <a:lstStyle/>
          <a:p>
            <a:r>
              <a:rPr lang="zh-TW" altLang="en-US" sz="6000" dirty="0"/>
              <a:t>超音波實測</a:t>
            </a:r>
          </a:p>
        </p:txBody>
      </p:sp>
      <p:sp>
        <p:nvSpPr>
          <p:cNvPr id="4" name="文字方塊 3">
            <a:extLst>
              <a:ext uri="{FF2B5EF4-FFF2-40B4-BE49-F238E27FC236}">
                <a16:creationId xmlns:a16="http://schemas.microsoft.com/office/drawing/2014/main" id="{AD03A8D6-BB66-48B0-8954-0497C7C948E1}"/>
              </a:ext>
            </a:extLst>
          </p:cNvPr>
          <p:cNvSpPr txBox="1"/>
          <p:nvPr/>
        </p:nvSpPr>
        <p:spPr>
          <a:xfrm>
            <a:off x="1454075" y="2951946"/>
            <a:ext cx="9283849" cy="954107"/>
          </a:xfrm>
          <a:prstGeom prst="rect">
            <a:avLst/>
          </a:prstGeom>
          <a:noFill/>
        </p:spPr>
        <p:txBody>
          <a:bodyPr wrap="square" rtlCol="0">
            <a:spAutoFit/>
          </a:bodyPr>
          <a:lstStyle/>
          <a:p>
            <a:r>
              <a:rPr lang="zh-TW" altLang="en-US" sz="2800" dirty="0"/>
              <a:t>我們利用水壺實測超音波的功能是否正常，距離在</a:t>
            </a:r>
            <a:r>
              <a:rPr lang="en-US" altLang="zh-TW" sz="2800" dirty="0"/>
              <a:t>20~15</a:t>
            </a:r>
            <a:r>
              <a:rPr lang="zh-TW" altLang="en-US" sz="2800" dirty="0"/>
              <a:t>時，發出第一波警報。</a:t>
            </a:r>
            <a:r>
              <a:rPr lang="en-US" altLang="zh-TW" sz="2800" dirty="0"/>
              <a:t>15~10</a:t>
            </a:r>
            <a:r>
              <a:rPr lang="zh-TW" altLang="en-US" sz="2800" dirty="0"/>
              <a:t>第二波警報。</a:t>
            </a:r>
            <a:r>
              <a:rPr lang="en-US" altLang="zh-TW" sz="2800" dirty="0"/>
              <a:t>10~5</a:t>
            </a:r>
            <a:r>
              <a:rPr lang="zh-TW" altLang="en-US" sz="2800" dirty="0"/>
              <a:t>第三波警報。</a:t>
            </a:r>
          </a:p>
        </p:txBody>
      </p:sp>
      <p:sp>
        <p:nvSpPr>
          <p:cNvPr id="6" name="文字方塊 5"/>
          <p:cNvSpPr txBox="1"/>
          <p:nvPr/>
        </p:nvSpPr>
        <p:spPr>
          <a:xfrm>
            <a:off x="2207109" y="4429123"/>
            <a:ext cx="3558989" cy="1077218"/>
          </a:xfrm>
          <a:prstGeom prst="rect">
            <a:avLst/>
          </a:prstGeom>
          <a:noFill/>
        </p:spPr>
        <p:txBody>
          <a:bodyPr wrap="square" rtlCol="0">
            <a:spAutoFit/>
          </a:bodyPr>
          <a:lstStyle/>
          <a:p>
            <a:r>
              <a:rPr lang="zh-TW" altLang="en-US" sz="3200" dirty="0" smtClean="0">
                <a:hlinkClick r:id="rId2"/>
              </a:rPr>
              <a:t>利用水壺測試超音波功能是否正常</a:t>
            </a:r>
            <a:endParaRPr lang="zh-TW" altLang="en-US" sz="3200" dirty="0"/>
          </a:p>
        </p:txBody>
      </p:sp>
      <p:sp>
        <p:nvSpPr>
          <p:cNvPr id="9" name="文字方塊 8"/>
          <p:cNvSpPr txBox="1"/>
          <p:nvPr/>
        </p:nvSpPr>
        <p:spPr>
          <a:xfrm>
            <a:off x="6648226" y="4429123"/>
            <a:ext cx="2323652" cy="584775"/>
          </a:xfrm>
          <a:prstGeom prst="rect">
            <a:avLst/>
          </a:prstGeom>
          <a:noFill/>
        </p:spPr>
        <p:txBody>
          <a:bodyPr wrap="square" rtlCol="0">
            <a:spAutoFit/>
          </a:bodyPr>
          <a:lstStyle/>
          <a:p>
            <a:r>
              <a:rPr lang="zh-TW" altLang="en-US" sz="3200" dirty="0" smtClean="0">
                <a:hlinkClick r:id="rId3"/>
              </a:rPr>
              <a:t>超音波測距</a:t>
            </a:r>
            <a:endParaRPr lang="zh-TW" altLang="en-US" sz="3200" dirty="0"/>
          </a:p>
        </p:txBody>
      </p:sp>
    </p:spTree>
    <p:extLst>
      <p:ext uri="{BB962C8B-B14F-4D97-AF65-F5344CB8AC3E}">
        <p14:creationId xmlns:p14="http://schemas.microsoft.com/office/powerpoint/2010/main" val="9173383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584821" y="1365521"/>
            <a:ext cx="6815669" cy="1515533"/>
          </a:xfrm>
        </p:spPr>
        <p:txBody>
          <a:bodyPr/>
          <a:lstStyle/>
          <a:p>
            <a:r>
              <a:rPr lang="zh-TW" altLang="en-US" dirty="0"/>
              <a:t>遭遇困難與討論</a:t>
            </a:r>
          </a:p>
        </p:txBody>
      </p:sp>
      <p:sp>
        <p:nvSpPr>
          <p:cNvPr id="3" name="副標題 2"/>
          <p:cNvSpPr>
            <a:spLocks noGrp="1"/>
          </p:cNvSpPr>
          <p:nvPr>
            <p:ph type="subTitle" idx="1"/>
          </p:nvPr>
        </p:nvSpPr>
        <p:spPr>
          <a:xfrm>
            <a:off x="2692398" y="3571539"/>
            <a:ext cx="6815669" cy="1721223"/>
          </a:xfrm>
        </p:spPr>
        <p:txBody>
          <a:bodyPr>
            <a:noAutofit/>
          </a:bodyPr>
          <a:lstStyle/>
          <a:p>
            <a:r>
              <a:rPr lang="zh-TW" altLang="en-US" sz="1600" dirty="0"/>
              <a:t>第一步在組裝遙控車的時候，我們就遭遇了很大的信心重創</a:t>
            </a:r>
            <a:r>
              <a:rPr lang="en-US" altLang="zh-TW" sz="1600" dirty="0"/>
              <a:t>!!!</a:t>
            </a:r>
            <a:r>
              <a:rPr lang="zh-TW" altLang="en-US" sz="1600" dirty="0"/>
              <a:t>輪胎問題搞了很久 車子剛開始是斜的前進，在賽車的過程中還慘遇爆胎的情況，之後開進修車廠補胎後滿血復活 車子終於可以正常移動，但是在解決完輪胎的問題之後，我們又遇到新的難題。我們在超音波的部分卡了一段時間，主要是超音波偵測距離的時候一直偵測不出來，後來發現 我們什麼都對 結果發現超音波的接角根本沒插緊。經由大家沒日沒夜地討論後，最後誕生了我們的超級旋風</a:t>
            </a:r>
            <a:r>
              <a:rPr lang="en-US" altLang="zh-TW" sz="1600" dirty="0"/>
              <a:t>666</a:t>
            </a:r>
            <a:r>
              <a:rPr lang="zh-TW" altLang="en-US" sz="1600" dirty="0"/>
              <a:t>遙控戰車</a:t>
            </a:r>
            <a:r>
              <a:rPr lang="en-US" altLang="zh-TW" sz="1600" dirty="0"/>
              <a:t>!</a:t>
            </a:r>
            <a:endParaRPr lang="zh-TW" altLang="en-US" sz="1600" dirty="0"/>
          </a:p>
        </p:txBody>
      </p:sp>
    </p:spTree>
    <p:extLst>
      <p:ext uri="{BB962C8B-B14F-4D97-AF65-F5344CB8AC3E}">
        <p14:creationId xmlns:p14="http://schemas.microsoft.com/office/powerpoint/2010/main" val="29864592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sz="9600" dirty="0"/>
              <a:t>報告結束</a:t>
            </a:r>
            <a:r>
              <a:rPr lang="en-US" altLang="zh-TW" sz="9600" dirty="0"/>
              <a:t>!!!</a:t>
            </a:r>
            <a:endParaRPr lang="zh-TW" altLang="en-US" sz="9600" dirty="0"/>
          </a:p>
        </p:txBody>
      </p:sp>
      <p:sp>
        <p:nvSpPr>
          <p:cNvPr id="3" name="副標題 2"/>
          <p:cNvSpPr>
            <a:spLocks noGrp="1"/>
          </p:cNvSpPr>
          <p:nvPr>
            <p:ph type="subTitle" idx="1"/>
          </p:nvPr>
        </p:nvSpPr>
        <p:spPr/>
        <p:txBody>
          <a:bodyPr>
            <a:normAutofit/>
          </a:bodyPr>
          <a:lstStyle/>
          <a:p>
            <a:r>
              <a:rPr lang="zh-TW" altLang="en-US" sz="6600" dirty="0"/>
              <a:t>謝謝大家</a:t>
            </a:r>
          </a:p>
        </p:txBody>
      </p:sp>
    </p:spTree>
    <p:extLst>
      <p:ext uri="{BB962C8B-B14F-4D97-AF65-F5344CB8AC3E}">
        <p14:creationId xmlns:p14="http://schemas.microsoft.com/office/powerpoint/2010/main" val="313800500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4128202" y="694766"/>
            <a:ext cx="3051286" cy="1801008"/>
          </a:xfrm>
        </p:spPr>
        <p:txBody>
          <a:bodyPr/>
          <a:lstStyle/>
          <a:p>
            <a:pPr marL="914400" indent="-914400">
              <a:buFont typeface="+mj-lt"/>
              <a:buAutoNum type="arabicPeriod"/>
            </a:pPr>
            <a:r>
              <a:rPr lang="zh-TW" altLang="en-US" sz="4800" dirty="0"/>
              <a:t>前言</a:t>
            </a:r>
          </a:p>
        </p:txBody>
      </p:sp>
      <p:sp>
        <p:nvSpPr>
          <p:cNvPr id="5" name="副標題 4"/>
          <p:cNvSpPr>
            <a:spLocks noGrp="1"/>
          </p:cNvSpPr>
          <p:nvPr>
            <p:ph type="subTitle" idx="1"/>
          </p:nvPr>
        </p:nvSpPr>
        <p:spPr>
          <a:xfrm>
            <a:off x="1757383" y="2861535"/>
            <a:ext cx="8825658" cy="3399416"/>
          </a:xfrm>
        </p:spPr>
        <p:txBody>
          <a:bodyPr>
            <a:normAutofit fontScale="25000" lnSpcReduction="20000"/>
          </a:bodyPr>
          <a:lstStyle/>
          <a:p>
            <a:r>
              <a:rPr lang="en-US" altLang="zh-TW" sz="7200" dirty="0">
                <a:solidFill>
                  <a:schemeClr val="tx1">
                    <a:lumMod val="95000"/>
                  </a:schemeClr>
                </a:solidFill>
              </a:rPr>
              <a:t>(</a:t>
            </a:r>
            <a:r>
              <a:rPr lang="zh-TW" altLang="en-US" sz="7200" dirty="0">
                <a:solidFill>
                  <a:schemeClr val="tx1">
                    <a:lumMod val="95000"/>
                  </a:schemeClr>
                </a:solidFill>
              </a:rPr>
              <a:t>一</a:t>
            </a:r>
            <a:r>
              <a:rPr lang="en-US" altLang="zh-TW" sz="7200" dirty="0">
                <a:solidFill>
                  <a:schemeClr val="tx1">
                    <a:lumMod val="95000"/>
                  </a:schemeClr>
                </a:solidFill>
              </a:rPr>
              <a:t>)</a:t>
            </a:r>
            <a:r>
              <a:rPr lang="zh-TW" altLang="en-US" sz="7200" dirty="0">
                <a:solidFill>
                  <a:schemeClr val="tx1">
                    <a:lumMod val="95000"/>
                  </a:schemeClr>
                </a:solidFill>
              </a:rPr>
              <a:t>研究背景</a:t>
            </a:r>
            <a:r>
              <a:rPr lang="en-US" altLang="zh-TW" sz="7200" dirty="0">
                <a:solidFill>
                  <a:schemeClr val="tx1">
                    <a:lumMod val="95000"/>
                  </a:schemeClr>
                </a:solidFill>
              </a:rPr>
              <a:t>/</a:t>
            </a:r>
            <a:r>
              <a:rPr lang="zh-TW" altLang="en-US" sz="7200" dirty="0">
                <a:solidFill>
                  <a:schemeClr val="tx1">
                    <a:lumMod val="95000"/>
                  </a:schemeClr>
                </a:solidFill>
              </a:rPr>
              <a:t>動機 </a:t>
            </a:r>
            <a:r>
              <a:rPr lang="en-US" altLang="zh-TW" sz="7200" dirty="0">
                <a:solidFill>
                  <a:schemeClr val="tx1">
                    <a:lumMod val="95000"/>
                  </a:schemeClr>
                </a:solidFill>
              </a:rPr>
              <a:t>:</a:t>
            </a:r>
            <a:r>
              <a:rPr lang="zh-TW" altLang="en-US" sz="7200" dirty="0">
                <a:solidFill>
                  <a:schemeClr val="tx1"/>
                </a:solidFill>
              </a:rPr>
              <a:t>民國</a:t>
            </a:r>
            <a:r>
              <a:rPr lang="en-US" altLang="zh-TW" sz="7200" dirty="0">
                <a:solidFill>
                  <a:schemeClr val="tx1"/>
                </a:solidFill>
              </a:rPr>
              <a:t>111</a:t>
            </a:r>
            <a:r>
              <a:rPr lang="zh-TW" altLang="en-US" sz="7200" dirty="0">
                <a:solidFill>
                  <a:schemeClr val="tx1"/>
                </a:solidFill>
              </a:rPr>
              <a:t>年</a:t>
            </a:r>
            <a:r>
              <a:rPr lang="en-US" altLang="zh-TW" sz="7200" dirty="0">
                <a:solidFill>
                  <a:schemeClr val="tx1"/>
                </a:solidFill>
              </a:rPr>
              <a:t>5/13</a:t>
            </a:r>
            <a:r>
              <a:rPr lang="zh-TW" altLang="en-US" sz="7200" dirty="0">
                <a:solidFill>
                  <a:schemeClr val="tx1"/>
                </a:solidFill>
              </a:rPr>
              <a:t>日高二下學期，我們有做了一台車車</a:t>
            </a:r>
          </a:p>
          <a:p>
            <a:r>
              <a:rPr lang="zh-TW" altLang="en-US" sz="7200" dirty="0">
                <a:solidFill>
                  <a:schemeClr val="tx1"/>
                </a:solidFill>
              </a:rPr>
              <a:t> ，然後我們選修課有學到</a:t>
            </a:r>
            <a:r>
              <a:rPr lang="en-US" altLang="zh-TW" sz="7200" dirty="0" err="1">
                <a:solidFill>
                  <a:schemeClr val="tx1"/>
                </a:solidFill>
              </a:rPr>
              <a:t>arduino</a:t>
            </a:r>
            <a:r>
              <a:rPr lang="zh-TW" altLang="en-US" sz="7200" dirty="0">
                <a:solidFill>
                  <a:schemeClr val="tx1"/>
                </a:solidFill>
              </a:rPr>
              <a:t>，我們利用</a:t>
            </a:r>
            <a:r>
              <a:rPr lang="en-US" altLang="zh-TW" sz="7200" dirty="0" err="1">
                <a:solidFill>
                  <a:schemeClr val="tx1"/>
                </a:solidFill>
              </a:rPr>
              <a:t>ardino</a:t>
            </a:r>
            <a:r>
              <a:rPr lang="zh-TW" altLang="en-US" sz="7200" dirty="0">
                <a:solidFill>
                  <a:schemeClr val="tx1"/>
                </a:solidFill>
              </a:rPr>
              <a:t>學習到的經驗</a:t>
            </a:r>
          </a:p>
          <a:p>
            <a:r>
              <a:rPr lang="zh-TW" altLang="en-US" sz="7200" dirty="0">
                <a:solidFill>
                  <a:schemeClr val="tx1"/>
                </a:solidFill>
              </a:rPr>
              <a:t> 跟老師討論如何將車子結合程式讓她變成一台遙控車，利用手機下</a:t>
            </a:r>
          </a:p>
          <a:p>
            <a:r>
              <a:rPr lang="zh-TW" altLang="en-US" sz="7200" dirty="0">
                <a:solidFill>
                  <a:schemeClr val="tx1"/>
                </a:solidFill>
              </a:rPr>
              <a:t> 載專屬</a:t>
            </a:r>
            <a:r>
              <a:rPr lang="en-US" altLang="zh-TW" sz="7200" dirty="0">
                <a:solidFill>
                  <a:schemeClr val="tx1"/>
                </a:solidFill>
              </a:rPr>
              <a:t>app(Remote XY FREE)</a:t>
            </a:r>
            <a:r>
              <a:rPr lang="zh-TW" altLang="en-US" sz="7200" dirty="0">
                <a:solidFill>
                  <a:schemeClr val="tx1"/>
                </a:solidFill>
              </a:rPr>
              <a:t>控制它，加上運用超音波跟蜂鳴器偵測</a:t>
            </a:r>
          </a:p>
          <a:p>
            <a:r>
              <a:rPr lang="zh-TW" altLang="en-US" sz="7200" dirty="0">
                <a:solidFill>
                  <a:schemeClr val="tx1"/>
                </a:solidFill>
              </a:rPr>
              <a:t> 距離，讓遙控車有真實倒車時快撞到牆壁發出聲音的功能，先求有</a:t>
            </a:r>
          </a:p>
          <a:p>
            <a:r>
              <a:rPr lang="zh-TW" altLang="en-US" sz="7200" dirty="0">
                <a:solidFill>
                  <a:schemeClr val="tx1"/>
                </a:solidFill>
              </a:rPr>
              <a:t> 再求好，等現階段順利完成，想再進行更高階的改良。</a:t>
            </a:r>
          </a:p>
          <a:p>
            <a:r>
              <a:rPr lang="zh-TW" altLang="en-US" sz="7200" dirty="0"/>
              <a:t/>
            </a:r>
            <a:br>
              <a:rPr lang="zh-TW" altLang="en-US" sz="7200" dirty="0"/>
            </a:br>
            <a:endParaRPr lang="en-US" altLang="zh-TW" sz="7200" dirty="0">
              <a:solidFill>
                <a:schemeClr val="tx1">
                  <a:lumMod val="95000"/>
                </a:schemeClr>
              </a:solidFill>
            </a:endParaRPr>
          </a:p>
          <a:p>
            <a:endParaRPr lang="zh-TW" altLang="en-US" dirty="0"/>
          </a:p>
        </p:txBody>
      </p:sp>
    </p:spTree>
    <p:extLst>
      <p:ext uri="{BB962C8B-B14F-4D97-AF65-F5344CB8AC3E}">
        <p14:creationId xmlns:p14="http://schemas.microsoft.com/office/powerpoint/2010/main" val="2093454878"/>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2904563" y="1936374"/>
            <a:ext cx="5895192" cy="3046988"/>
          </a:xfrm>
          <a:prstGeom prst="rect">
            <a:avLst/>
          </a:prstGeom>
          <a:noFill/>
        </p:spPr>
        <p:txBody>
          <a:bodyPr wrap="square" rtlCol="0">
            <a:spAutoFit/>
          </a:bodyPr>
          <a:lstStyle/>
          <a:p>
            <a:pPr marL="41275" fontAlgn="base"/>
            <a:r>
              <a:rPr lang="en-US" altLang="zh-TW" sz="3200" dirty="0">
                <a:latin typeface="Times New Roman" panose="02020603050405020304" pitchFamily="18" charset="0"/>
              </a:rPr>
              <a:t>(</a:t>
            </a:r>
            <a:r>
              <a:rPr lang="zh-TW" altLang="en-US" sz="3200" dirty="0">
                <a:latin typeface="Times New Roman" panose="02020603050405020304" pitchFamily="18" charset="0"/>
              </a:rPr>
              <a:t>二</a:t>
            </a:r>
            <a:r>
              <a:rPr lang="en-US" altLang="zh-TW" sz="3200" dirty="0">
                <a:latin typeface="Times New Roman" panose="02020603050405020304" pitchFamily="18" charset="0"/>
              </a:rPr>
              <a:t>)</a:t>
            </a:r>
            <a:r>
              <a:rPr lang="zh-TW" altLang="en-US" sz="3200" dirty="0">
                <a:latin typeface="Times New Roman" panose="02020603050405020304" pitchFamily="18" charset="0"/>
              </a:rPr>
              <a:t>研究目的／問題</a:t>
            </a:r>
            <a:endParaRPr lang="zh-TW" altLang="en-US" sz="3200" b="1" dirty="0">
              <a:latin typeface="Times New Roman" panose="02020603050405020304" pitchFamily="18" charset="0"/>
            </a:endParaRPr>
          </a:p>
          <a:p>
            <a:r>
              <a:rPr lang="zh-TW" altLang="en-US" sz="3200" dirty="0">
                <a:latin typeface="Times New Roman" panose="02020603050405020304" pitchFamily="18" charset="0"/>
              </a:rPr>
              <a:t>學習使用</a:t>
            </a:r>
            <a:r>
              <a:rPr lang="en-US" altLang="zh-TW" sz="3200" dirty="0">
                <a:latin typeface="Times New Roman" panose="02020603050405020304" pitchFamily="18" charset="0"/>
              </a:rPr>
              <a:t>ESP32</a:t>
            </a:r>
            <a:r>
              <a:rPr lang="zh-TW" altLang="en-US" sz="3200" dirty="0">
                <a:latin typeface="Times New Roman" panose="02020603050405020304" pitchFamily="18" charset="0"/>
              </a:rPr>
              <a:t>控制遙控車</a:t>
            </a:r>
            <a:endParaRPr lang="zh-TW" altLang="en-US" sz="3200" dirty="0"/>
          </a:p>
          <a:p>
            <a:r>
              <a:rPr lang="zh-TW" altLang="en-US" sz="3200" dirty="0">
                <a:latin typeface="Times New Roman" panose="02020603050405020304" pitchFamily="18" charset="0"/>
              </a:rPr>
              <a:t>利用超音波偵測緊急煞車距離</a:t>
            </a:r>
            <a:endParaRPr lang="zh-TW" altLang="en-US" sz="3200" dirty="0"/>
          </a:p>
          <a:p>
            <a:r>
              <a:rPr lang="zh-TW" altLang="en-US" sz="3200" dirty="0">
                <a:latin typeface="Times New Roman" panose="02020603050405020304" pitchFamily="18" charset="0"/>
              </a:rPr>
              <a:t>專題製作成果上傳學習歷程</a:t>
            </a:r>
            <a:endParaRPr lang="zh-TW" altLang="en-US" sz="3200" dirty="0"/>
          </a:p>
          <a:p>
            <a:r>
              <a:rPr lang="zh-TW" altLang="en-US" sz="3200" dirty="0">
                <a:latin typeface="Times New Roman" panose="02020603050405020304" pitchFamily="18" charset="0"/>
              </a:rPr>
              <a:t>手機軟體與</a:t>
            </a:r>
            <a:r>
              <a:rPr lang="en-US" altLang="zh-TW" sz="3200" dirty="0">
                <a:latin typeface="Times New Roman" panose="02020603050405020304" pitchFamily="18" charset="0"/>
              </a:rPr>
              <a:t>ESP32</a:t>
            </a:r>
            <a:r>
              <a:rPr lang="zh-TW" altLang="en-US" sz="3200" dirty="0">
                <a:latin typeface="Times New Roman" panose="02020603050405020304" pitchFamily="18" charset="0"/>
              </a:rPr>
              <a:t>進行溝通</a:t>
            </a:r>
            <a:endParaRPr lang="zh-TW" altLang="en-US" sz="3200" dirty="0"/>
          </a:p>
          <a:p>
            <a:r>
              <a:rPr lang="zh-TW" altLang="en-US" sz="3200" dirty="0">
                <a:latin typeface="Times New Roman" panose="02020603050405020304" pitchFamily="18" charset="0"/>
              </a:rPr>
              <a:t>學習焊接連接裝置的線路</a:t>
            </a:r>
            <a:endParaRPr lang="zh-TW" altLang="en-US" sz="3200" dirty="0"/>
          </a:p>
        </p:txBody>
      </p:sp>
    </p:spTree>
    <p:extLst>
      <p:ext uri="{BB962C8B-B14F-4D97-AF65-F5344CB8AC3E}">
        <p14:creationId xmlns:p14="http://schemas.microsoft.com/office/powerpoint/2010/main" val="18104880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514573" y="-900281"/>
            <a:ext cx="13716000" cy="8572500"/>
          </a:xfrm>
          <a:prstGeom prst="rect">
            <a:avLst/>
          </a:prstGeom>
        </p:spPr>
      </p:pic>
      <p:pic>
        <p:nvPicPr>
          <p:cNvPr id="5" name="圖片 4"/>
          <p:cNvPicPr>
            <a:picLocks noChangeAspect="1"/>
          </p:cNvPicPr>
          <p:nvPr/>
        </p:nvPicPr>
        <p:blipFill>
          <a:blip r:embed="rId3"/>
          <a:stretch>
            <a:fillRect/>
          </a:stretch>
        </p:blipFill>
        <p:spPr>
          <a:xfrm>
            <a:off x="-342451" y="-473335"/>
            <a:ext cx="13002419" cy="7648686"/>
          </a:xfrm>
          <a:prstGeom prst="rect">
            <a:avLst/>
          </a:prstGeom>
        </p:spPr>
      </p:pic>
      <p:sp>
        <p:nvSpPr>
          <p:cNvPr id="3" name="矩形 2"/>
          <p:cNvSpPr/>
          <p:nvPr/>
        </p:nvSpPr>
        <p:spPr>
          <a:xfrm>
            <a:off x="10596282" y="484094"/>
            <a:ext cx="1595718" cy="5464885"/>
          </a:xfrm>
          <a:prstGeom prst="rect">
            <a:avLst/>
          </a:prstGeom>
        </p:spPr>
        <p:style>
          <a:lnRef idx="2">
            <a:schemeClr val="accent6">
              <a:shade val="50000"/>
            </a:schemeClr>
          </a:lnRef>
          <a:fillRef idx="1003">
            <a:schemeClr val="dk1"/>
          </a:fillRef>
          <a:effectRef idx="0">
            <a:schemeClr val="accent6"/>
          </a:effectRef>
          <a:fontRef idx="minor">
            <a:schemeClr val="lt1"/>
          </a:fontRef>
        </p:style>
        <p:txBody>
          <a:bodyPr rtlCol="0" anchor="ctr"/>
          <a:lstStyle/>
          <a:p>
            <a:pPr algn="ctr"/>
            <a:endParaRPr lang="zh-TW" altLang="en-US">
              <a:solidFill>
                <a:srgbClr val="FF0000"/>
              </a:solidFill>
            </a:endParaRPr>
          </a:p>
        </p:txBody>
      </p:sp>
      <p:sp>
        <p:nvSpPr>
          <p:cNvPr id="4" name="文字方塊 3"/>
          <p:cNvSpPr txBox="1"/>
          <p:nvPr/>
        </p:nvSpPr>
        <p:spPr>
          <a:xfrm>
            <a:off x="10934251" y="1092877"/>
            <a:ext cx="919780" cy="4247317"/>
          </a:xfrm>
          <a:prstGeom prst="rect">
            <a:avLst/>
          </a:prstGeom>
          <a:noFill/>
        </p:spPr>
        <p:txBody>
          <a:bodyPr wrap="square" rtlCol="0">
            <a:spAutoFit/>
          </a:bodyPr>
          <a:lstStyle/>
          <a:p>
            <a:r>
              <a:rPr lang="zh-TW" altLang="en-US" sz="5400" dirty="0" smtClean="0">
                <a:latin typeface="Segoe UI Black" panose="020B0A02040204020203" pitchFamily="34" charset="0"/>
                <a:cs typeface="Segoe UI Black" panose="020B0A02040204020203" pitchFamily="34" charset="0"/>
              </a:rPr>
              <a:t>系</a:t>
            </a:r>
            <a:endParaRPr lang="en-US" altLang="zh-TW" sz="5400" dirty="0" smtClean="0">
              <a:latin typeface="Segoe UI Black" panose="020B0A02040204020203" pitchFamily="34" charset="0"/>
              <a:ea typeface="Segoe UI Black" panose="020B0A02040204020203" pitchFamily="34" charset="0"/>
              <a:cs typeface="Segoe UI Black" panose="020B0A02040204020203" pitchFamily="34" charset="0"/>
            </a:endParaRPr>
          </a:p>
          <a:p>
            <a:r>
              <a:rPr lang="zh-TW" altLang="en-US" sz="5400" dirty="0" smtClean="0">
                <a:latin typeface="Segoe UI Black" panose="020B0A02040204020203" pitchFamily="34" charset="0"/>
                <a:cs typeface="Segoe UI Black" panose="020B0A02040204020203" pitchFamily="34" charset="0"/>
              </a:rPr>
              <a:t>統</a:t>
            </a:r>
            <a:endParaRPr lang="en-US" altLang="zh-TW" sz="5400" dirty="0" smtClean="0">
              <a:latin typeface="Segoe UI Black" panose="020B0A02040204020203" pitchFamily="34" charset="0"/>
              <a:ea typeface="Segoe UI Black" panose="020B0A02040204020203" pitchFamily="34" charset="0"/>
              <a:cs typeface="Segoe UI Black" panose="020B0A02040204020203" pitchFamily="34" charset="0"/>
            </a:endParaRPr>
          </a:p>
          <a:p>
            <a:r>
              <a:rPr lang="zh-TW" altLang="en-US" sz="5400" dirty="0" smtClean="0">
                <a:latin typeface="Segoe UI Black" panose="020B0A02040204020203" pitchFamily="34" charset="0"/>
                <a:cs typeface="Segoe UI Black" panose="020B0A02040204020203" pitchFamily="34" charset="0"/>
              </a:rPr>
              <a:t>架</a:t>
            </a:r>
            <a:endParaRPr lang="en-US" altLang="zh-TW" sz="5400" dirty="0" smtClean="0">
              <a:latin typeface="Segoe UI Black" panose="020B0A02040204020203" pitchFamily="34" charset="0"/>
              <a:ea typeface="Segoe UI Black" panose="020B0A02040204020203" pitchFamily="34" charset="0"/>
              <a:cs typeface="Segoe UI Black" panose="020B0A02040204020203" pitchFamily="34" charset="0"/>
            </a:endParaRPr>
          </a:p>
          <a:p>
            <a:r>
              <a:rPr lang="zh-TW" altLang="en-US" sz="5400" dirty="0" smtClean="0">
                <a:latin typeface="Segoe UI Black" panose="020B0A02040204020203" pitchFamily="34" charset="0"/>
                <a:cs typeface="Segoe UI Black" panose="020B0A02040204020203" pitchFamily="34" charset="0"/>
              </a:rPr>
              <a:t>構</a:t>
            </a:r>
            <a:endParaRPr lang="en-US" altLang="zh-TW" sz="5400" dirty="0" smtClean="0">
              <a:latin typeface="Segoe UI Black" panose="020B0A02040204020203" pitchFamily="34" charset="0"/>
              <a:ea typeface="Segoe UI Black" panose="020B0A02040204020203" pitchFamily="34" charset="0"/>
              <a:cs typeface="Segoe UI Black" panose="020B0A02040204020203" pitchFamily="34" charset="0"/>
            </a:endParaRPr>
          </a:p>
          <a:p>
            <a:r>
              <a:rPr lang="zh-TW" altLang="en-US" sz="5400" dirty="0" smtClean="0">
                <a:latin typeface="Segoe UI Black" panose="020B0A02040204020203" pitchFamily="34" charset="0"/>
                <a:cs typeface="Segoe UI Black" panose="020B0A02040204020203" pitchFamily="34" charset="0"/>
              </a:rPr>
              <a:t>圖</a:t>
            </a:r>
            <a:endParaRPr lang="zh-TW" altLang="en-US" sz="5400" dirty="0">
              <a:latin typeface="Segoe UI Black" panose="020B0A02040204020203" pitchFamily="34" charset="0"/>
              <a:cs typeface="Segoe UI Black" panose="020B0A02040204020203" pitchFamily="34" charset="0"/>
            </a:endParaRPr>
          </a:p>
        </p:txBody>
      </p:sp>
      <p:sp>
        <p:nvSpPr>
          <p:cNvPr id="6" name="文字方塊 5"/>
          <p:cNvSpPr txBox="1"/>
          <p:nvPr/>
        </p:nvSpPr>
        <p:spPr>
          <a:xfrm>
            <a:off x="1964164" y="484094"/>
            <a:ext cx="2108501" cy="461665"/>
          </a:xfrm>
          <a:prstGeom prst="rect">
            <a:avLst/>
          </a:prstGeom>
          <a:noFill/>
        </p:spPr>
        <p:txBody>
          <a:bodyPr wrap="square" rtlCol="0">
            <a:spAutoFit/>
          </a:bodyPr>
          <a:lstStyle/>
          <a:p>
            <a:r>
              <a:rPr lang="zh-TW" altLang="en-US" sz="2400" dirty="0">
                <a:solidFill>
                  <a:schemeClr val="bg1"/>
                </a:solidFill>
              </a:rPr>
              <a:t>利用手機控制</a:t>
            </a:r>
          </a:p>
        </p:txBody>
      </p:sp>
    </p:spTree>
    <p:extLst>
      <p:ext uri="{BB962C8B-B14F-4D97-AF65-F5344CB8AC3E}">
        <p14:creationId xmlns:p14="http://schemas.microsoft.com/office/powerpoint/2010/main" val="3321779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806823" y="973567"/>
            <a:ext cx="10434918" cy="5216555"/>
          </a:xfrm>
          <a:prstGeom prst="rect">
            <a:avLst/>
          </a:prstGeom>
        </p:spPr>
      </p:pic>
      <p:sp>
        <p:nvSpPr>
          <p:cNvPr id="4" name="文字方塊 3"/>
          <p:cNvSpPr txBox="1"/>
          <p:nvPr/>
        </p:nvSpPr>
        <p:spPr>
          <a:xfrm>
            <a:off x="4867835" y="681179"/>
            <a:ext cx="2312894" cy="584775"/>
          </a:xfrm>
          <a:prstGeom prst="rect">
            <a:avLst/>
          </a:prstGeom>
          <a:noFill/>
        </p:spPr>
        <p:txBody>
          <a:bodyPr wrap="square" rtlCol="0">
            <a:spAutoFit/>
          </a:bodyPr>
          <a:lstStyle/>
          <a:p>
            <a:r>
              <a:rPr lang="zh-TW" altLang="en-US" sz="3200" b="1" dirty="0" smtClean="0">
                <a:solidFill>
                  <a:schemeClr val="tx2">
                    <a:lumMod val="90000"/>
                    <a:lumOff val="10000"/>
                  </a:schemeClr>
                </a:solidFill>
                <a:effectLst>
                  <a:outerShdw blurRad="38100" dist="38100" dir="2700000" algn="tl">
                    <a:srgbClr val="000000">
                      <a:alpha val="43137"/>
                    </a:srgbClr>
                  </a:outerShdw>
                </a:effectLst>
              </a:rPr>
              <a:t>甘    特    圖</a:t>
            </a:r>
            <a:endParaRPr lang="zh-TW" altLang="en-US" sz="3200" b="1" dirty="0">
              <a:solidFill>
                <a:schemeClr val="tx2">
                  <a:lumMod val="90000"/>
                  <a:lumOff val="1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1312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574063" y="1150368"/>
            <a:ext cx="6815669" cy="1515533"/>
          </a:xfrm>
        </p:spPr>
        <p:txBody>
          <a:bodyPr/>
          <a:lstStyle/>
          <a:p>
            <a:r>
              <a:rPr lang="zh-TW" altLang="en-US" dirty="0"/>
              <a:t>材料探討</a:t>
            </a:r>
          </a:p>
        </p:txBody>
      </p:sp>
      <p:sp>
        <p:nvSpPr>
          <p:cNvPr id="3" name="副標題 2"/>
          <p:cNvSpPr>
            <a:spLocks noGrp="1"/>
          </p:cNvSpPr>
          <p:nvPr>
            <p:ph type="subTitle" idx="1"/>
          </p:nvPr>
        </p:nvSpPr>
        <p:spPr/>
        <p:txBody>
          <a:bodyPr/>
          <a:lstStyle/>
          <a:p>
            <a:r>
              <a:rPr lang="zh-TW" altLang="en-US" dirty="0"/>
              <a:t>我們預計會用到的材料大概有遙控車組裝配備</a:t>
            </a:r>
            <a:endParaRPr lang="en-US" altLang="zh-TW" dirty="0"/>
          </a:p>
          <a:p>
            <a:r>
              <a:rPr lang="en-US" altLang="zh-TW" dirty="0"/>
              <a:t>ESP32</a:t>
            </a:r>
            <a:r>
              <a:rPr lang="zh-TW" altLang="en-US" dirty="0"/>
              <a:t> 二次鋰單電池*</a:t>
            </a:r>
            <a:r>
              <a:rPr lang="en-US" altLang="zh-TW" dirty="0"/>
              <a:t>2</a:t>
            </a:r>
            <a:r>
              <a:rPr lang="zh-TW" altLang="en-US" dirty="0"/>
              <a:t> 超音波 蜂鳴器  還有手機</a:t>
            </a:r>
            <a:endParaRPr lang="en-US" altLang="zh-TW" dirty="0"/>
          </a:p>
        </p:txBody>
      </p:sp>
    </p:spTree>
    <p:extLst>
      <p:ext uri="{BB962C8B-B14F-4D97-AF65-F5344CB8AC3E}">
        <p14:creationId xmlns:p14="http://schemas.microsoft.com/office/powerpoint/2010/main" val="37115377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94533" y="1321415"/>
            <a:ext cx="5726248" cy="1754326"/>
          </a:xfrm>
          <a:prstGeom prst="rect">
            <a:avLst/>
          </a:prstGeom>
          <a:noFill/>
        </p:spPr>
        <p:txBody>
          <a:bodyPr wrap="none" lIns="91440" tIns="45720" rIns="91440" bIns="45720">
            <a:spAutoFit/>
          </a:bodyPr>
          <a:lstStyle/>
          <a:p>
            <a:pPr algn="ctr"/>
            <a:r>
              <a:rPr lang="en-US" altLang="zh-TW" sz="5400" dirty="0"/>
              <a:t>L298N</a:t>
            </a:r>
            <a:r>
              <a:rPr lang="zh-TW" altLang="en-US" sz="5400" dirty="0"/>
              <a:t> 馬達驅動板</a:t>
            </a:r>
          </a:p>
          <a:p>
            <a:pPr algn="ctr"/>
            <a:endParaRPr lang="zh-TW" alt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文字方塊 5"/>
          <p:cNvSpPr txBox="1"/>
          <p:nvPr/>
        </p:nvSpPr>
        <p:spPr>
          <a:xfrm>
            <a:off x="3011190" y="2781452"/>
            <a:ext cx="6207162" cy="1938992"/>
          </a:xfrm>
          <a:prstGeom prst="rect">
            <a:avLst/>
          </a:prstGeom>
          <a:noFill/>
        </p:spPr>
        <p:txBody>
          <a:bodyPr wrap="square" rtlCol="0">
            <a:spAutoFit/>
          </a:bodyPr>
          <a:lstStyle/>
          <a:p>
            <a:r>
              <a:rPr lang="en-US" altLang="zh-TW" sz="2400" dirty="0"/>
              <a:t>L298N </a:t>
            </a:r>
            <a:r>
              <a:rPr lang="zh-TW" altLang="en-US" sz="2400" dirty="0"/>
              <a:t>馬達驅動板，採用</a:t>
            </a:r>
            <a:r>
              <a:rPr lang="en-US" altLang="zh-TW" sz="2400" dirty="0"/>
              <a:t>SGS-Thomson</a:t>
            </a:r>
            <a:r>
              <a:rPr lang="zh-TW" altLang="en-US" sz="2400" dirty="0"/>
              <a:t>公司的</a:t>
            </a:r>
            <a:r>
              <a:rPr lang="en-US" altLang="zh-TW" sz="2400" dirty="0"/>
              <a:t>L298N Dual H-Bridge</a:t>
            </a:r>
            <a:r>
              <a:rPr lang="zh-TW" altLang="en-US" sz="2400" dirty="0"/>
              <a:t>直流馬達驅動芯片，可以驅動兩個</a:t>
            </a:r>
            <a:r>
              <a:rPr lang="en-US" altLang="zh-TW" sz="2400" dirty="0"/>
              <a:t>3-30V </a:t>
            </a:r>
            <a:r>
              <a:rPr lang="zh-TW" altLang="en-US" sz="2400" dirty="0"/>
              <a:t>的</a:t>
            </a:r>
            <a:r>
              <a:rPr lang="en-US" altLang="zh-TW" sz="2400" dirty="0"/>
              <a:t>DC</a:t>
            </a:r>
            <a:r>
              <a:rPr lang="zh-TW" altLang="en-US" sz="2400" dirty="0"/>
              <a:t>馬達或一個</a:t>
            </a:r>
            <a:r>
              <a:rPr lang="en-US" altLang="zh-TW" sz="2400" dirty="0"/>
              <a:t>2</a:t>
            </a:r>
            <a:r>
              <a:rPr lang="zh-TW" altLang="en-US" sz="2400" dirty="0"/>
              <a:t>相步進馬達，並提供了</a:t>
            </a:r>
            <a:r>
              <a:rPr lang="en-US" altLang="zh-TW" sz="2400" dirty="0"/>
              <a:t>5V</a:t>
            </a:r>
            <a:r>
              <a:rPr lang="zh-TW" altLang="en-US" sz="2400" dirty="0"/>
              <a:t>輸出接口，可以給傳感器供電，支援</a:t>
            </a:r>
            <a:r>
              <a:rPr lang="en-US" altLang="zh-TW" sz="2400" dirty="0"/>
              <a:t>PWM</a:t>
            </a:r>
            <a:r>
              <a:rPr lang="zh-TW" altLang="en-US" sz="2400" dirty="0"/>
              <a:t>控制馬達速度和方向。</a:t>
            </a:r>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6591" y="733577"/>
            <a:ext cx="2228850" cy="2047875"/>
          </a:xfrm>
          <a:prstGeom prst="rect">
            <a:avLst/>
          </a:prstGeom>
        </p:spPr>
      </p:pic>
    </p:spTree>
    <p:extLst>
      <p:ext uri="{BB962C8B-B14F-4D97-AF65-F5344CB8AC3E}">
        <p14:creationId xmlns:p14="http://schemas.microsoft.com/office/powerpoint/2010/main" val="25583186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458" y="2407938"/>
            <a:ext cx="9979014" cy="1323439"/>
          </a:xfrm>
          <a:prstGeom prst="rect">
            <a:avLst/>
          </a:prstGeom>
          <a:noFill/>
        </p:spPr>
        <p:txBody>
          <a:bodyPr wrap="none" lIns="91440" tIns="45720" rIns="91440" bIns="45720">
            <a:spAutoFit/>
          </a:bodyPr>
          <a:lstStyle/>
          <a:p>
            <a:pPr algn="ctr"/>
            <a:r>
              <a:rPr lang="en-US" altLang="zh-TW" sz="2000" b="1" dirty="0"/>
              <a:t>ESP32</a:t>
            </a:r>
            <a:r>
              <a:rPr lang="zh-TW" altLang="en-US" sz="2000" dirty="0"/>
              <a:t>是一系列低成本，低功耗的單晶片微控制器，整合了</a:t>
            </a:r>
            <a:r>
              <a:rPr lang="en-US" altLang="zh-TW" sz="2000" dirty="0"/>
              <a:t>Wi-Fi</a:t>
            </a:r>
            <a:r>
              <a:rPr lang="zh-TW" altLang="en-US" sz="2000" dirty="0"/>
              <a:t>和雙模藍芽。 </a:t>
            </a:r>
            <a:endParaRPr lang="en-US" altLang="zh-TW" sz="2000" dirty="0"/>
          </a:p>
          <a:p>
            <a:pPr algn="ctr"/>
            <a:r>
              <a:rPr lang="en-US" altLang="zh-TW" sz="2000" dirty="0"/>
              <a:t>ESP32</a:t>
            </a:r>
            <a:r>
              <a:rPr lang="zh-TW" altLang="en-US" sz="2000" dirty="0"/>
              <a:t>系列採用</a:t>
            </a:r>
            <a:r>
              <a:rPr lang="en-US" altLang="zh-TW" sz="2000" dirty="0" err="1">
                <a:solidFill>
                  <a:schemeClr val="tx1">
                    <a:lumMod val="95000"/>
                    <a:lumOff val="5000"/>
                  </a:schemeClr>
                </a:solidFill>
              </a:rPr>
              <a:t>Tensilica</a:t>
            </a:r>
            <a:r>
              <a:rPr lang="en-US" altLang="zh-TW" sz="2000" dirty="0">
                <a:solidFill>
                  <a:schemeClr val="tx1">
                    <a:lumMod val="95000"/>
                    <a:lumOff val="5000"/>
                  </a:schemeClr>
                </a:solidFill>
              </a:rPr>
              <a:t> </a:t>
            </a:r>
            <a:r>
              <a:rPr lang="en-US" altLang="zh-TW" sz="2000" dirty="0" err="1">
                <a:solidFill>
                  <a:schemeClr val="tx1">
                    <a:lumMod val="95000"/>
                    <a:lumOff val="5000"/>
                  </a:schemeClr>
                </a:solidFill>
              </a:rPr>
              <a:t>Xtensa</a:t>
            </a:r>
            <a:r>
              <a:rPr lang="en-US" altLang="zh-TW" sz="2000" dirty="0">
                <a:solidFill>
                  <a:schemeClr val="tx1">
                    <a:lumMod val="95000"/>
                    <a:lumOff val="5000"/>
                  </a:schemeClr>
                </a:solidFill>
              </a:rPr>
              <a:t> LX6</a:t>
            </a:r>
            <a:r>
              <a:rPr lang="zh-TW" altLang="en-US" sz="2000" dirty="0">
                <a:solidFill>
                  <a:schemeClr val="tx1">
                    <a:lumMod val="95000"/>
                    <a:lumOff val="5000"/>
                  </a:schemeClr>
                </a:solidFill>
              </a:rPr>
              <a:t>微處理器</a:t>
            </a:r>
            <a:r>
              <a:rPr lang="zh-TW" altLang="en-US" sz="2000" dirty="0"/>
              <a:t>，</a:t>
            </a:r>
            <a:endParaRPr lang="en-US" altLang="zh-TW" sz="2000" dirty="0"/>
          </a:p>
          <a:p>
            <a:pPr algn="ctr"/>
            <a:r>
              <a:rPr lang="zh-TW" altLang="en-US" sz="2000" dirty="0"/>
              <a:t>包括雙核心和單核變體，內建天線開關，</a:t>
            </a:r>
            <a:r>
              <a:rPr lang="en-US" altLang="zh-TW" sz="2000" dirty="0"/>
              <a:t>RF</a:t>
            </a:r>
            <a:r>
              <a:rPr lang="zh-TW" altLang="en-US" sz="2000" dirty="0"/>
              <a:t>變換器，功率放大器，低雜訊接收放大器，</a:t>
            </a:r>
            <a:endParaRPr lang="en-US" altLang="zh-TW" sz="2000" dirty="0"/>
          </a:p>
          <a:p>
            <a:pPr algn="ctr"/>
            <a:r>
              <a:rPr lang="zh-TW" altLang="en-US" sz="2000" dirty="0"/>
              <a:t>濾波器和電源管理模組。</a:t>
            </a:r>
            <a:endParaRPr lang="zh-TW" altLang="en-US" sz="2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4" name="文字方塊 3"/>
          <p:cNvSpPr txBox="1"/>
          <p:nvPr/>
        </p:nvSpPr>
        <p:spPr>
          <a:xfrm>
            <a:off x="4511040" y="1150260"/>
            <a:ext cx="7519595" cy="923330"/>
          </a:xfrm>
          <a:prstGeom prst="rect">
            <a:avLst/>
          </a:prstGeom>
          <a:noFill/>
        </p:spPr>
        <p:txBody>
          <a:bodyPr wrap="square" rtlCol="0">
            <a:spAutoFit/>
          </a:bodyPr>
          <a:lstStyle/>
          <a:p>
            <a:r>
              <a:rPr lang="en-US" altLang="zh-TW" sz="5400" dirty="0">
                <a:solidFill>
                  <a:schemeClr val="accent3">
                    <a:lumMod val="75000"/>
                  </a:schemeClr>
                </a:solidFill>
              </a:rPr>
              <a:t>ESP32</a:t>
            </a:r>
            <a:r>
              <a:rPr lang="zh-TW" altLang="en-US" sz="5400" dirty="0">
                <a:solidFill>
                  <a:schemeClr val="accent3">
                    <a:lumMod val="75000"/>
                  </a:schemeClr>
                </a:solidFill>
              </a:rPr>
              <a:t>單晶片微控制器</a:t>
            </a:r>
          </a:p>
        </p:txBody>
      </p:sp>
      <p:sp>
        <p:nvSpPr>
          <p:cNvPr id="5" name="文字方塊 4"/>
          <p:cNvSpPr txBox="1"/>
          <p:nvPr/>
        </p:nvSpPr>
        <p:spPr>
          <a:xfrm>
            <a:off x="1237128" y="4011076"/>
            <a:ext cx="10144461" cy="3139321"/>
          </a:xfrm>
          <a:prstGeom prst="rect">
            <a:avLst/>
          </a:prstGeom>
          <a:noFill/>
        </p:spPr>
        <p:txBody>
          <a:bodyPr wrap="square" rtlCol="0">
            <a:spAutoFit/>
          </a:bodyPr>
          <a:lstStyle/>
          <a:p>
            <a:pPr fontAlgn="base"/>
            <a:r>
              <a:rPr lang="zh-TW" altLang="en-US" dirty="0"/>
              <a:t>無線傳輸 </a:t>
            </a:r>
            <a:r>
              <a:rPr lang="en-US" altLang="zh-TW" dirty="0"/>
              <a:t>:</a:t>
            </a:r>
            <a:r>
              <a:rPr lang="zh-TW" altLang="en-US" dirty="0"/>
              <a:t>                     </a:t>
            </a:r>
            <a:endParaRPr lang="en-US" altLang="zh-TW" dirty="0"/>
          </a:p>
          <a:p>
            <a:pPr lvl="1" fontAlgn="base"/>
            <a:r>
              <a:rPr lang="en-US" altLang="zh-TW" dirty="0"/>
              <a:t>Wi-Fi: 802.11 b/g/n</a:t>
            </a:r>
          </a:p>
          <a:p>
            <a:pPr lvl="1" fontAlgn="base"/>
            <a:r>
              <a:rPr lang="zh-TW" altLang="en-US" dirty="0"/>
              <a:t>藍芽</a:t>
            </a:r>
            <a:r>
              <a:rPr lang="en-US" altLang="zh-TW" dirty="0"/>
              <a:t>: v4.2 BR/EDR/BLE</a:t>
            </a:r>
          </a:p>
          <a:p>
            <a:pPr lvl="1" fontAlgn="base"/>
            <a:endParaRPr lang="en-US" altLang="zh-TW" dirty="0"/>
          </a:p>
          <a:p>
            <a:r>
              <a:rPr lang="zh-TW" altLang="en-US" dirty="0"/>
              <a:t>處理器 </a:t>
            </a:r>
            <a:r>
              <a:rPr lang="en-US" altLang="zh-TW" dirty="0"/>
              <a:t>: </a:t>
            </a:r>
            <a:r>
              <a:rPr lang="en-US" altLang="zh-TW" dirty="0" err="1"/>
              <a:t>Xtensa</a:t>
            </a:r>
            <a:r>
              <a:rPr lang="en-US" altLang="zh-TW" dirty="0"/>
              <a:t> </a:t>
            </a:r>
            <a:r>
              <a:rPr lang="zh-TW" altLang="en-US" dirty="0"/>
              <a:t>雙核心 </a:t>
            </a:r>
            <a:r>
              <a:rPr lang="en-US" altLang="zh-TW" dirty="0"/>
              <a:t>(</a:t>
            </a:r>
            <a:r>
              <a:rPr lang="zh-TW" altLang="en-US" dirty="0"/>
              <a:t>或者單核心</a:t>
            </a:r>
            <a:r>
              <a:rPr lang="en-US" altLang="zh-TW" dirty="0"/>
              <a:t>) 32</a:t>
            </a:r>
            <a:r>
              <a:rPr lang="zh-TW" altLang="en-US" dirty="0"/>
              <a:t>位元 </a:t>
            </a:r>
            <a:r>
              <a:rPr lang="en-US" altLang="zh-TW" dirty="0"/>
              <a:t>LX6 </a:t>
            </a:r>
            <a:r>
              <a:rPr lang="zh-TW" altLang="en-US" dirty="0"/>
              <a:t>微處理器</a:t>
            </a:r>
            <a:r>
              <a:rPr lang="en-US" altLang="zh-TW" dirty="0"/>
              <a:t>, </a:t>
            </a:r>
            <a:r>
              <a:rPr lang="zh-TW" altLang="en-US" dirty="0"/>
              <a:t>工作時脈 </a:t>
            </a:r>
            <a:r>
              <a:rPr lang="en-US" altLang="zh-TW" dirty="0"/>
              <a:t>160/240 MHz, </a:t>
            </a:r>
            <a:r>
              <a:rPr lang="zh-TW" altLang="en-US" dirty="0"/>
              <a:t>運算能力高達 </a:t>
            </a:r>
            <a:r>
              <a:rPr lang="en-US" altLang="zh-TW" dirty="0"/>
              <a:t>600 </a:t>
            </a:r>
            <a:r>
              <a:rPr lang="zh-TW" altLang="en-US" dirty="0"/>
              <a:t>   </a:t>
            </a:r>
            <a:r>
              <a:rPr lang="en-US" altLang="zh-TW" dirty="0"/>
              <a:t>	</a:t>
            </a:r>
            <a:r>
              <a:rPr lang="zh-TW" altLang="en-US" dirty="0"/>
              <a:t>       </a:t>
            </a:r>
            <a:r>
              <a:rPr lang="en-US" altLang="zh-TW" dirty="0"/>
              <a:t>DMIPS</a:t>
            </a:r>
          </a:p>
          <a:p>
            <a:r>
              <a:rPr lang="zh-TW" altLang="en-US" dirty="0"/>
              <a:t>外部介面 </a:t>
            </a:r>
            <a:r>
              <a:rPr lang="en-US" altLang="zh-TW" dirty="0"/>
              <a:t>:34</a:t>
            </a:r>
            <a:r>
              <a:rPr lang="zh-TW" altLang="en-US" dirty="0"/>
              <a:t>個 </a:t>
            </a:r>
            <a:r>
              <a:rPr lang="en-US" altLang="zh-TW" dirty="0"/>
              <a:t>GPIO</a:t>
            </a:r>
            <a:r>
              <a:rPr lang="zh-TW" altLang="en-US" dirty="0"/>
              <a:t>、</a:t>
            </a:r>
            <a:r>
              <a:rPr lang="en-US" altLang="zh-TW" dirty="0"/>
              <a:t>2</a:t>
            </a:r>
            <a:r>
              <a:rPr lang="zh-TW" altLang="en-US" dirty="0"/>
              <a:t>個 </a:t>
            </a:r>
            <a:r>
              <a:rPr lang="en-US" altLang="zh-TW" dirty="0"/>
              <a:t>8</a:t>
            </a:r>
            <a:r>
              <a:rPr lang="zh-TW" altLang="en-US" dirty="0"/>
              <a:t>位元 </a:t>
            </a:r>
            <a:r>
              <a:rPr lang="en-US" altLang="zh-TW" dirty="0"/>
              <a:t>D/A </a:t>
            </a:r>
            <a:r>
              <a:rPr lang="zh-TW" altLang="en-US" dirty="0"/>
              <a:t>轉換器、帶有專用 </a:t>
            </a:r>
            <a:r>
              <a:rPr lang="en-US" altLang="zh-TW" dirty="0"/>
              <a:t>DMA </a:t>
            </a:r>
            <a:r>
              <a:rPr lang="zh-TW" altLang="en-US" dirty="0"/>
              <a:t>的乙太網路介面</a:t>
            </a:r>
            <a:r>
              <a:rPr lang="en-US" altLang="zh-TW" dirty="0"/>
              <a:t>,</a:t>
            </a:r>
            <a:r>
              <a:rPr lang="zh-TW" altLang="en-US" dirty="0"/>
              <a:t>支援 </a:t>
            </a:r>
            <a:r>
              <a:rPr lang="en-US" altLang="zh-TW" dirty="0"/>
              <a:t>IEEE</a:t>
            </a:r>
            <a:r>
              <a:rPr lang="zh-TW" altLang="en-US" dirty="0"/>
              <a:t> </a:t>
            </a:r>
            <a:r>
              <a:rPr lang="en-US" altLang="zh-TW" dirty="0"/>
              <a:t>1588</a:t>
            </a:r>
          </a:p>
          <a:p>
            <a:endParaRPr lang="zh-TW" altLang="en-US" dirty="0"/>
          </a:p>
          <a:p>
            <a:endParaRPr lang="en-US" altLang="zh-TW" dirty="0"/>
          </a:p>
          <a:p>
            <a:r>
              <a:rPr lang="en-US" altLang="zh-TW" dirty="0"/>
              <a:t/>
            </a:r>
            <a:br>
              <a:rPr lang="en-US" altLang="zh-TW" dirty="0"/>
            </a:br>
            <a:endParaRPr lang="zh-TW" altLang="en-US" dirty="0"/>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651" y="812019"/>
            <a:ext cx="2551273" cy="1595919"/>
          </a:xfrm>
          <a:prstGeom prst="rect">
            <a:avLst/>
          </a:prstGeom>
        </p:spPr>
      </p:pic>
    </p:spTree>
    <p:extLst>
      <p:ext uri="{BB962C8B-B14F-4D97-AF65-F5344CB8AC3E}">
        <p14:creationId xmlns:p14="http://schemas.microsoft.com/office/powerpoint/2010/main" val="1309983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731981" y="2947597"/>
            <a:ext cx="8993393" cy="2246769"/>
          </a:xfrm>
          <a:prstGeom prst="rect">
            <a:avLst/>
          </a:prstGeom>
          <a:noFill/>
        </p:spPr>
        <p:txBody>
          <a:bodyPr wrap="square" rtlCol="0">
            <a:spAutoFit/>
          </a:bodyPr>
          <a:lstStyle/>
          <a:p>
            <a:r>
              <a:rPr lang="zh-TW" altLang="en-US" sz="2800" dirty="0"/>
              <a:t>蜂鳴器是一種一體化結構的電子訊響器，採用直流電壓供電，廣泛套用於計算機、印表機、複印機、報警器、電子玩具、汽車電子設備、電話機、定時器等電子產品中作發聲器件。蜂鳴器主要分為壓電式蜂鳴器和電磁式蜂鳴器兩種類型</a:t>
            </a:r>
          </a:p>
        </p:txBody>
      </p:sp>
      <p:sp>
        <p:nvSpPr>
          <p:cNvPr id="3" name="文字方塊 2"/>
          <p:cNvSpPr txBox="1"/>
          <p:nvPr/>
        </p:nvSpPr>
        <p:spPr>
          <a:xfrm>
            <a:off x="2302136" y="1506070"/>
            <a:ext cx="9230061" cy="1015663"/>
          </a:xfrm>
          <a:prstGeom prst="rect">
            <a:avLst/>
          </a:prstGeom>
          <a:noFill/>
        </p:spPr>
        <p:txBody>
          <a:bodyPr wrap="square" rtlCol="0">
            <a:spAutoFit/>
          </a:bodyPr>
          <a:lstStyle/>
          <a:p>
            <a:pPr algn="ctr"/>
            <a:r>
              <a:rPr lang="zh-TW" altLang="en-US" sz="6000" dirty="0">
                <a:solidFill>
                  <a:schemeClr val="accent4">
                    <a:lumMod val="75000"/>
                  </a:schemeClr>
                </a:solidFill>
              </a:rPr>
              <a:t>蜂鳴器</a:t>
            </a:r>
          </a:p>
        </p:txBody>
      </p:sp>
      <p:sp>
        <p:nvSpPr>
          <p:cNvPr id="5" name="AutoShape 2" descr="Arduino入門教學課程：蜂鳴器程式設計| 米羅科技文創學院"/>
          <p:cNvSpPr>
            <a:spLocks noChangeAspect="1" noChangeArrowheads="1"/>
          </p:cNvSpPr>
          <p:nvPr/>
        </p:nvSpPr>
        <p:spPr bwMode="auto">
          <a:xfrm>
            <a:off x="155575" y="-639763"/>
            <a:ext cx="3419475" cy="13430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5312" y="1347151"/>
            <a:ext cx="3419475" cy="1333500"/>
          </a:xfrm>
          <a:prstGeom prst="rect">
            <a:avLst/>
          </a:prstGeom>
        </p:spPr>
      </p:pic>
    </p:spTree>
    <p:extLst>
      <p:ext uri="{BB962C8B-B14F-4D97-AF65-F5344CB8AC3E}">
        <p14:creationId xmlns:p14="http://schemas.microsoft.com/office/powerpoint/2010/main" val="4235060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有機">
  <a:themeElements>
    <a:clrScheme name="有機">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有機">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有機">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909</TotalTime>
  <Words>766</Words>
  <Application>Microsoft Office PowerPoint</Application>
  <PresentationFormat>寬螢幕</PresentationFormat>
  <Paragraphs>71</Paragraphs>
  <Slides>16</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16</vt:i4>
      </vt:variant>
    </vt:vector>
  </HeadingPairs>
  <TitlesOfParts>
    <vt:vector size="25" baseType="lpstr">
      <vt:lpstr>Adobe 繁黑體 Std B</vt:lpstr>
      <vt:lpstr>微軟正黑體</vt:lpstr>
      <vt:lpstr>新細明體</vt:lpstr>
      <vt:lpstr>Arial</vt:lpstr>
      <vt:lpstr>Garamond</vt:lpstr>
      <vt:lpstr>Segoe UI Black</vt:lpstr>
      <vt:lpstr>Times New Roman</vt:lpstr>
      <vt:lpstr>Wingdings</vt:lpstr>
      <vt:lpstr>有機</vt:lpstr>
      <vt:lpstr>智能遙控車  </vt:lpstr>
      <vt:lpstr>前言</vt:lpstr>
      <vt:lpstr>PowerPoint 簡報</vt:lpstr>
      <vt:lpstr>PowerPoint 簡報</vt:lpstr>
      <vt:lpstr>PowerPoint 簡報</vt:lpstr>
      <vt:lpstr>材料探討</vt:lpstr>
      <vt:lpstr>PowerPoint 簡報</vt:lpstr>
      <vt:lpstr>PowerPoint 簡報</vt:lpstr>
      <vt:lpstr>PowerPoint 簡報</vt:lpstr>
      <vt:lpstr>PowerPoint 簡報</vt:lpstr>
      <vt:lpstr>PowerPoint 簡報</vt:lpstr>
      <vt:lpstr>PowerPoint 簡報</vt:lpstr>
      <vt:lpstr>PowerPoint 簡報</vt:lpstr>
      <vt:lpstr>PowerPoint 簡報</vt:lpstr>
      <vt:lpstr>遭遇困難與討論</vt:lpstr>
      <vt:lpstr>報告結束!!!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智能遙控車</dc:title>
  <dc:creator>cs7301</dc:creator>
  <cp:lastModifiedBy>cs7301</cp:lastModifiedBy>
  <cp:revision>59</cp:revision>
  <dcterms:created xsi:type="dcterms:W3CDTF">2022-10-07T07:14:24Z</dcterms:created>
  <dcterms:modified xsi:type="dcterms:W3CDTF">2023-01-07T08:01:46Z</dcterms:modified>
</cp:coreProperties>
</file>